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9" r:id="rId2"/>
  </p:sldMasterIdLst>
  <p:sldIdLst>
    <p:sldId id="256" r:id="rId3"/>
    <p:sldId id="283" r:id="rId4"/>
    <p:sldId id="297" r:id="rId5"/>
    <p:sldId id="282" r:id="rId6"/>
    <p:sldId id="257" r:id="rId7"/>
    <p:sldId id="259" r:id="rId8"/>
    <p:sldId id="260" r:id="rId9"/>
    <p:sldId id="261" r:id="rId10"/>
    <p:sldId id="262" r:id="rId11"/>
    <p:sldId id="263" r:id="rId12"/>
    <p:sldId id="298" r:id="rId13"/>
    <p:sldId id="309" r:id="rId14"/>
    <p:sldId id="267" r:id="rId15"/>
    <p:sldId id="312" r:id="rId16"/>
    <p:sldId id="268" r:id="rId17"/>
    <p:sldId id="311" r:id="rId18"/>
    <p:sldId id="299" r:id="rId19"/>
    <p:sldId id="334" r:id="rId20"/>
    <p:sldId id="329" r:id="rId21"/>
    <p:sldId id="304" r:id="rId22"/>
    <p:sldId id="303" r:id="rId23"/>
    <p:sldId id="335" r:id="rId24"/>
    <p:sldId id="322" r:id="rId25"/>
    <p:sldId id="313" r:id="rId26"/>
    <p:sldId id="333" r:id="rId27"/>
    <p:sldId id="319" r:id="rId28"/>
    <p:sldId id="332" r:id="rId29"/>
    <p:sldId id="307" r:id="rId30"/>
    <p:sldId id="326" r:id="rId31"/>
    <p:sldId id="317" r:id="rId32"/>
    <p:sldId id="321" r:id="rId33"/>
    <p:sldId id="331" r:id="rId34"/>
    <p:sldId id="290" r:id="rId35"/>
    <p:sldId id="285" r:id="rId3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B311EB1-92AF-4FD3-8FFF-37EE441119C7}">
          <p14:sldIdLst>
            <p14:sldId id="256"/>
            <p14:sldId id="283"/>
            <p14:sldId id="297"/>
            <p14:sldId id="282"/>
            <p14:sldId id="257"/>
            <p14:sldId id="259"/>
            <p14:sldId id="260"/>
            <p14:sldId id="261"/>
            <p14:sldId id="262"/>
            <p14:sldId id="263"/>
            <p14:sldId id="298"/>
            <p14:sldId id="309"/>
            <p14:sldId id="267"/>
            <p14:sldId id="312"/>
            <p14:sldId id="268"/>
            <p14:sldId id="311"/>
            <p14:sldId id="299"/>
            <p14:sldId id="334"/>
            <p14:sldId id="329"/>
            <p14:sldId id="304"/>
            <p14:sldId id="303"/>
            <p14:sldId id="335"/>
            <p14:sldId id="322"/>
            <p14:sldId id="313"/>
            <p14:sldId id="333"/>
            <p14:sldId id="319"/>
            <p14:sldId id="332"/>
            <p14:sldId id="307"/>
            <p14:sldId id="326"/>
            <p14:sldId id="317"/>
            <p14:sldId id="321"/>
            <p14:sldId id="331"/>
            <p14:sldId id="290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660066"/>
    <a:srgbClr val="FEF4EC"/>
    <a:srgbClr val="FF0066"/>
    <a:srgbClr val="FFFFFF"/>
    <a:srgbClr val="FA1833"/>
    <a:srgbClr val="FF6600"/>
    <a:srgbClr val="00CC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434" autoAdjust="0"/>
  </p:normalViewPr>
  <p:slideViewPr>
    <p:cSldViewPr>
      <p:cViewPr varScale="1">
        <p:scale>
          <a:sx n="109" d="100"/>
          <a:sy n="109" d="100"/>
        </p:scale>
        <p:origin x="16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9771A-FFF8-4326-A3ED-00ED456E26EF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5EE53-F117-4D2E-A8CD-88EB27925A7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2106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8F93F-21E3-4B39-994D-EEB9F858EB00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CE7AC-A536-4391-9DFE-71ED902EC49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4342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6A7A-C7FA-44B3-ABA8-344EDF2F76CE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4C7EF-6D1C-4984-B02A-29465AD2D66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8774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440C8-4E0D-44DC-8037-12517EF00681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43B4D-A28D-456E-9A98-E477549C980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39484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68EE7-AEE3-4D38-A40E-E63864614D22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D268F-FB67-4AAB-899A-AD21E37B809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4576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197AA-BA20-47F7-A9D9-1AE300E1493E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EF62F-5F7F-479D-9595-1CD7E00EFC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332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329AF-BFA0-4BA7-84AA-B82368CD3EDB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58D33-5B47-469A-A33D-D076DFFBCAC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952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A7549-438A-4D16-A68E-40CE0E28CAFB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6BA7E-A83A-431E-8DC2-09F8060C181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751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4F0FD-A44C-4ED7-8BEE-92F794B08E36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BA2A5-CB8D-45CF-873D-277001BD3F3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9196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F04F3-E9D8-47E5-9276-725674E22A8C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5A9C1-89F0-4775-8D96-6D136588A7A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5137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50045-0369-4992-A571-A5DCA78548B0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0AC78-AA9C-4818-9695-3FE922AEF86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3977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4FA22A9-AFE6-47C5-B955-B7AFEB4A10A9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43914E-11E8-4909-9BBE-1729F1D754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992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1426F-7392-46DF-8F75-627E8FDEEA2C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071FD-CD5B-4B53-A3A0-69B02A3045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9742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11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9B5045-E575-45CA-9ED6-3BC9BC628637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5D641-BB71-4F81-ACC2-EFDC6127B5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0178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C4E13-8C30-4BDD-ABE5-E540120A16A6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A4A58-A97C-4C7F-91FC-181EDAB1D9B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5090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87C097-E81C-4F83-A05C-99A54ECD45E6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11A9B-351F-4634-A2BA-2EDE86DBF0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4819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82A7B-8D93-4CF8-908D-15DB086F1A3A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C01FA-B57A-4CA8-A501-9FBDBB865A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0180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681CE-5BF5-4546-91E3-C765427967AE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A914F-5872-4B06-9DDF-128ECA04B6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5503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5CEAFF-2516-4D2C-ACF3-28049E241570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54B89-677D-4FFF-A97E-48CB20157C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0850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27D8A0-B23C-422D-8458-9E95957E3CA4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32B-3D9C-477D-8E04-DD28620D43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6964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ABDD9-4AC7-4A8A-847E-22B4FF0BE52A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905C-068A-4CEF-8A43-F2A6DB7887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101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887F-ADB8-42A1-B52F-88686EC6359C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A6426-563F-47A5-9165-B4CC4C49BF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74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0A6F571-C7EB-43DD-842A-5B00F7374760}" type="datetimeFigureOut">
              <a:rPr lang="ru-RU"/>
              <a:pPr>
                <a:defRPr/>
              </a:pPr>
              <a:t>31.01.2024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AEB5446-1238-4686-A23A-D9301F076D2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5" r:id="rId7"/>
    <p:sldLayoutId id="2147483710" r:id="rId8"/>
    <p:sldLayoutId id="2147483716" r:id="rId9"/>
    <p:sldLayoutId id="2147483711" r:id="rId10"/>
    <p:sldLayoutId id="214748371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</a:defRPr>
      </a:lvl9pPr>
      <a:extLst/>
    </p:titleStyle>
    <p:bodyStyle>
      <a:lvl1pPr marL="265113" indent="-265113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1" fontAlgn="base" hangingPunct="1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1" fontAlgn="base" hangingPunct="1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1" fontAlgn="base" hangingPunct="1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6AEDECE-AA0A-4B8B-90A0-BE211397A98A}" type="datetimeFigureOut">
              <a:rPr lang="ru-RU"/>
              <a:pPr>
                <a:defRPr/>
              </a:pPr>
              <a:t>31.01.2024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C4B4852D-012A-4A81-9C68-4C7F9D5EE6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165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26.pn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19.jpeg"/><Relationship Id="rId9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image" Target="../media/image67.png"/><Relationship Id="rId12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3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71600" y="692150"/>
            <a:ext cx="7772400" cy="115267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«Виды обуви и её назначение. Уход за обувью.»</a:t>
            </a:r>
          </a:p>
        </p:txBody>
      </p:sp>
      <p:pic>
        <p:nvPicPr>
          <p:cNvPr id="6149" name="Picture 4" descr="http://go2.imgsmail.ru/imgpreview?key=http%3A//img1.liveinternet.ru/images/foto/c/0/apps/3/570/3570439%5Fsrrrerrrsr%5Fsrrrrre23.jpg&amp;mb=imgdb_preview_3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1125"/>
            <a:ext cx="3816424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183562" cy="527503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buNone/>
            </a:pPr>
            <a:endParaRPr lang="ru-RU" alt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Обучающая: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закрепить и обобщить знания детей  об обуви и уходу за ней.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Коррекционная: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коррекция и развитие  зрительного восприятия, тактильной памяти.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воспитывать доброжелательные отношения и партнёрские качества во время занятия.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1538"/>
              </a:spcAft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533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15610" cy="633670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       </a:t>
            </a:r>
          </a:p>
          <a:p>
            <a:pPr marL="0" indent="0" algn="ctr">
              <a:buNone/>
            </a:pPr>
            <a:r>
              <a:rPr lang="ru-RU" altLang="ru-RU" sz="3600" b="1" dirty="0">
                <a:solidFill>
                  <a:srgbClr val="FA1833"/>
                </a:solidFill>
              </a:rPr>
              <a:t>  </a:t>
            </a:r>
          </a:p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</a:t>
            </a:r>
          </a:p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                  Ярко солнце светит,</a:t>
            </a:r>
          </a:p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                        в воздухе тепло,</a:t>
            </a:r>
          </a:p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                  и, куда ни взглянешь,</a:t>
            </a:r>
          </a:p>
          <a:p>
            <a:pPr marL="0" indent="0">
              <a:buNone/>
            </a:pPr>
            <a:r>
              <a:rPr lang="ru-RU" altLang="ru-RU" sz="3200" b="1" dirty="0">
                <a:solidFill>
                  <a:srgbClr val="FA1833"/>
                </a:solidFill>
              </a:rPr>
              <a:t>                          всё вокруг светло. </a:t>
            </a:r>
          </a:p>
        </p:txBody>
      </p:sp>
      <p:pic>
        <p:nvPicPr>
          <p:cNvPr id="4" name="Picture 2" descr="http://madoudetsad83.ru/d/367594/d/1424982066_sun2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69460"/>
            <a:ext cx="2952328" cy="285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00250" y="428625"/>
          <a:ext cx="4929186" cy="6000750"/>
        </p:xfrm>
        <a:graphic>
          <a:graphicData uri="http://schemas.openxmlformats.org/drawingml/2006/table">
            <a:tbl>
              <a:tblPr/>
              <a:tblGrid>
                <a:gridCol w="9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0075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75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7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301" name="Rectangle 1"/>
          <p:cNvSpPr>
            <a:spLocks noChangeArrowheads="1"/>
          </p:cNvSpPr>
          <p:nvPr/>
        </p:nvSpPr>
        <p:spPr bwMode="auto">
          <a:xfrm>
            <a:off x="28575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845926" y="620688"/>
            <a:ext cx="5094226" cy="115212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660066"/>
                </a:solidFill>
              </a:rPr>
              <a:t>            </a:t>
            </a:r>
            <a:br>
              <a:rPr lang="ru-RU" dirty="0">
                <a:solidFill>
                  <a:srgbClr val="660066"/>
                </a:solidFill>
              </a:rPr>
            </a:br>
            <a:r>
              <a:rPr lang="ru-RU" dirty="0">
                <a:solidFill>
                  <a:srgbClr val="660066"/>
                </a:solidFill>
              </a:rPr>
              <a:t/>
            </a:r>
            <a:br>
              <a:rPr lang="ru-RU" dirty="0">
                <a:solidFill>
                  <a:srgbClr val="660066"/>
                </a:solidFill>
              </a:rPr>
            </a:br>
            <a:r>
              <a:rPr lang="ru-RU" dirty="0">
                <a:solidFill>
                  <a:srgbClr val="660066"/>
                </a:solidFill>
              </a:rPr>
              <a:t/>
            </a:r>
            <a:br>
              <a:rPr lang="ru-RU" dirty="0">
                <a:solidFill>
                  <a:srgbClr val="660066"/>
                </a:solidFill>
              </a:rPr>
            </a:br>
            <a:r>
              <a:rPr lang="ru-RU" dirty="0">
                <a:solidFill>
                  <a:srgbClr val="660066"/>
                </a:solidFill>
              </a:rPr>
              <a:t> Варежки для ног?</a:t>
            </a:r>
            <a:br>
              <a:rPr lang="ru-RU" dirty="0">
                <a:solidFill>
                  <a:srgbClr val="660066"/>
                </a:solidFill>
              </a:rPr>
            </a:b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10303" name="Picture 3" descr="http://go4.imgsmail.ru/imgpreview?key=http%3A//kakge.ru/wp-content/uploads/2011/09/kak-shnurovat-kedi1.jpg&amp;mb=imgdb_preview_4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992688"/>
            <a:ext cx="193357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06177"/>
              </p:ext>
            </p:extLst>
          </p:nvPr>
        </p:nvGraphicFramePr>
        <p:xfrm>
          <a:off x="3347864" y="928687"/>
          <a:ext cx="4929186" cy="5483225"/>
        </p:xfrm>
        <a:graphic>
          <a:graphicData uri="http://schemas.openxmlformats.org/drawingml/2006/table">
            <a:tbl>
              <a:tblPr/>
              <a:tblGrid>
                <a:gridCol w="9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5799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799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3200" b="1" baseline="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79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5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539552" y="548680"/>
            <a:ext cx="6552728" cy="1000125"/>
          </a:xfrm>
        </p:spPr>
        <p:txBody>
          <a:bodyPr>
            <a:normAutofit fontScale="90000"/>
          </a:bodyPr>
          <a:lstStyle/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altLang="ru-RU" sz="2400" dirty="0">
                <a:solidFill>
                  <a:srgbClr val="660066"/>
                </a:solidFill>
                <a:effectLst/>
                <a:ea typeface="+mn-ea"/>
                <a:cs typeface="+mn-cs"/>
              </a:rPr>
              <a:t> Два братца, не могут расстаться,</a:t>
            </a:r>
            <a:br>
              <a:rPr lang="ru-RU" altLang="ru-RU" sz="2400" dirty="0">
                <a:solidFill>
                  <a:srgbClr val="660066"/>
                </a:solidFill>
                <a:effectLst/>
                <a:ea typeface="+mn-ea"/>
                <a:cs typeface="+mn-cs"/>
              </a:rPr>
            </a:br>
            <a:r>
              <a:rPr lang="ru-RU" altLang="ru-RU" sz="2400" dirty="0">
                <a:solidFill>
                  <a:srgbClr val="660066"/>
                </a:solidFill>
                <a:effectLst/>
                <a:ea typeface="+mn-ea"/>
                <a:cs typeface="+mn-cs"/>
              </a:rPr>
              <a:t>Утром – в дорогу, ночью – на пороге.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743621"/>
              </p:ext>
            </p:extLst>
          </p:nvPr>
        </p:nvGraphicFramePr>
        <p:xfrm>
          <a:off x="3583178" y="747217"/>
          <a:ext cx="4929186" cy="5297457"/>
        </p:xfrm>
        <a:graphic>
          <a:graphicData uri="http://schemas.openxmlformats.org/drawingml/2006/table">
            <a:tbl>
              <a:tblPr/>
              <a:tblGrid>
                <a:gridCol w="9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5088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713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3200" b="1" baseline="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7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71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5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77" y="548680"/>
            <a:ext cx="5550347" cy="1042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408169"/>
              </p:ext>
            </p:extLst>
          </p:nvPr>
        </p:nvGraphicFramePr>
        <p:xfrm>
          <a:off x="3731321" y="500063"/>
          <a:ext cx="4929186" cy="6000750"/>
        </p:xfrm>
        <a:graphic>
          <a:graphicData uri="http://schemas.openxmlformats.org/drawingml/2006/table">
            <a:tbl>
              <a:tblPr/>
              <a:tblGrid>
                <a:gridCol w="9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0075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75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3200" b="1" baseline="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400" baseline="0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7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82" y="1124744"/>
            <a:ext cx="3383573" cy="3462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84807"/>
              </p:ext>
            </p:extLst>
          </p:nvPr>
        </p:nvGraphicFramePr>
        <p:xfrm>
          <a:off x="3851920" y="493583"/>
          <a:ext cx="4497137" cy="5832650"/>
        </p:xfrm>
        <a:graphic>
          <a:graphicData uri="http://schemas.openxmlformats.org/drawingml/2006/table">
            <a:tbl>
              <a:tblPr/>
              <a:tblGrid>
                <a:gridCol w="89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3265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265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3200" b="1" baseline="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400" baseline="0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2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    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    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     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326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32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32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74062" y="638637"/>
            <a:ext cx="3157859" cy="277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Башмаки –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Озорники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Мчат меня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льду реки.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07730"/>
              </p:ext>
            </p:extLst>
          </p:nvPr>
        </p:nvGraphicFramePr>
        <p:xfrm>
          <a:off x="3203848" y="620688"/>
          <a:ext cx="4446240" cy="5608320"/>
        </p:xfrm>
        <a:graphic>
          <a:graphicData uri="http://schemas.openxmlformats.org/drawingml/2006/table">
            <a:tbl>
              <a:tblPr/>
              <a:tblGrid>
                <a:gridCol w="888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6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4750">
                <a:tc rowSpan="2"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    </a:t>
                      </a: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75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3200" baseline="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400" baseline="0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.  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7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     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475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4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4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835696" y="712285"/>
            <a:ext cx="6512768" cy="1828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«Виды обуви и её назначение. Уход за обувью.»</a:t>
            </a:r>
          </a:p>
        </p:txBody>
      </p:sp>
      <p:pic>
        <p:nvPicPr>
          <p:cNvPr id="6149" name="Picture 4" descr="http://go2.imgsmail.ru/imgpreview?key=http%3A//img1.liveinternet.ru/images/foto/c/0/apps/3/570/3570439%5Fsrrrerrrsr%5Fsrrrrre23.jpg&amp;mb=imgdb_preview_3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14542"/>
            <a:ext cx="3760128" cy="30047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66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зим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794715" y="3117921"/>
            <a:ext cx="4513589" cy="3363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4612" y="671168"/>
            <a:ext cx="5429301" cy="2192236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поляны белит белым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стенах пишет мелом,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Шьет пуховые перины,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Разукрасил все витрины?</a:t>
            </a:r>
          </a:p>
          <a:p>
            <a:pPr marL="0" indent="0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s://ds04.infourok.ru/uploads/ex/0bf4/00022ed3-cd5bb2b1/hello_html_m532d6d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9078" flipV="1">
            <a:off x="7697614" y="2906187"/>
            <a:ext cx="1208370" cy="120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10735">
            <a:off x="265485" y="260825"/>
            <a:ext cx="1190774" cy="1190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70580">
            <a:off x="610725" y="4490270"/>
            <a:ext cx="1627773" cy="16277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672371">
            <a:off x="7252006" y="487145"/>
            <a:ext cx="740900" cy="7381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459" y="5744129"/>
            <a:ext cx="737680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8" descr="http://www.bellore.ru/img/big/4977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001" y="1109162"/>
            <a:ext cx="1961439" cy="1666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766788" y="486862"/>
            <a:ext cx="3754438" cy="6223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Зимняя обувь.</a:t>
            </a:r>
          </a:p>
        </p:txBody>
      </p:sp>
      <p:pic>
        <p:nvPicPr>
          <p:cNvPr id="8" name="Рисунок 7" descr="9797993150c0181b96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1226" y="4205208"/>
            <a:ext cx="2011214" cy="1667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вален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758497"/>
            <a:ext cx="2952328" cy="1814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796136" y="3274996"/>
            <a:ext cx="1692188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ботинки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7078" y="4205208"/>
            <a:ext cx="1728192" cy="40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валенки</a:t>
            </a:r>
          </a:p>
        </p:txBody>
      </p:sp>
      <p:pic>
        <p:nvPicPr>
          <p:cNvPr id="10" name="Содержимое 4" descr="4f6059cae41d2_4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1392963"/>
            <a:ext cx="1976931" cy="1632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326126" y="5872878"/>
            <a:ext cx="1512168" cy="365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сапоги</a:t>
            </a:r>
          </a:p>
        </p:txBody>
      </p:sp>
      <p:pic>
        <p:nvPicPr>
          <p:cNvPr id="13" name="Рисунок 12" descr="sho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4067943" y="4023386"/>
            <a:ext cx="1976931" cy="1464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tatic.ozone.ru/multimedia/toys/101151901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23" y="2459030"/>
            <a:ext cx="3887788" cy="3299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427984" y="2852936"/>
            <a:ext cx="4392488" cy="28078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печёт,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липа цветёт.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Рожь поспевает,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когда это бывает? </a:t>
            </a:r>
          </a:p>
        </p:txBody>
      </p:sp>
      <p:pic>
        <p:nvPicPr>
          <p:cNvPr id="3" name="Picture 2" descr="http://neldekstop.ru/uploads/images/b/u/k/buketi_polevih_tsvetov_foto_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97362"/>
            <a:ext cx="2282856" cy="16616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://madoudetsad83.ru/d/367594/d/1424982066_sun2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07250"/>
            <a:ext cx="2221602" cy="215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4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75656" y="602645"/>
            <a:ext cx="6408712" cy="62636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Летняя обувь.</a:t>
            </a:r>
          </a:p>
        </p:txBody>
      </p:sp>
      <p:pic>
        <p:nvPicPr>
          <p:cNvPr id="8" name="Рисунок 7" descr="43adfdc27d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4031" y="1463461"/>
            <a:ext cx="1739518" cy="1319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AutoShape 2" descr="http://www.wurstmedia.ru/photos/gde-kupit-vakuumnye-pakety-dlya-odejdymoskva-190229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http://pinocchio72.ru/uploads/images/items/big_50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25" y="3718502"/>
            <a:ext cx="1701737" cy="1416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046753" y="1801930"/>
            <a:ext cx="2175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C00000"/>
                </a:solidFill>
                <a:latin typeface="Verdana"/>
                <a:cs typeface="+mn-cs"/>
              </a:rPr>
              <a:t>босоножки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95736" y="2957045"/>
            <a:ext cx="1285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C00000"/>
                </a:solidFill>
                <a:latin typeface="Verdana"/>
              </a:rPr>
              <a:t>туфли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12245" y="4904040"/>
            <a:ext cx="1695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(сланцы)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28184" y="3531958"/>
            <a:ext cx="1584176" cy="5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170536" y="5439354"/>
            <a:ext cx="166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C00000"/>
                </a:solidFill>
              </a:rPr>
              <a:t>сандали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2058" name="Picture 10" descr="https://im0-tub-ru.yandex.net/i?id=76a53cc4434af030cb3ee46899402760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23" y="3940389"/>
            <a:ext cx="1691680" cy="1691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3864669" y="4195854"/>
            <a:ext cx="20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шлёпанцы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1303639"/>
            <a:ext cx="2053724" cy="1578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23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553378" y="620688"/>
            <a:ext cx="4126634" cy="2287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/>
              <a:t>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стали короче,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Длинней стали ночи,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скажет, кто знает,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это бывает? </a:t>
            </a:r>
          </a:p>
          <a:p>
            <a:pPr marL="109537" indent="0">
              <a:buNone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(осень)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84613" y="908720"/>
            <a:ext cx="3816424" cy="5184575"/>
          </a:xfrm>
        </p:spPr>
        <p:txBody>
          <a:bodyPr>
            <a:normAutofit lnSpcReduction="10000"/>
          </a:bodyPr>
          <a:lstStyle/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rgbClr val="00B050"/>
              </a:solidFill>
            </a:endParaRPr>
          </a:p>
          <a:p>
            <a:endParaRPr lang="ru-RU" sz="2000" i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Тает снежок, ожил лужок.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прибывает. </a:t>
            </a:r>
          </a:p>
          <a:p>
            <a:pPr mar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Когда это бывает? </a:t>
            </a:r>
          </a:p>
          <a:p>
            <a:pPr marL="0" indent="0">
              <a:buNone/>
            </a:pPr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(весна) </a:t>
            </a:r>
          </a:p>
        </p:txBody>
      </p:sp>
      <p:pic>
        <p:nvPicPr>
          <p:cNvPr id="8" name="Рисунок 7" descr="осен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378" y="3104964"/>
            <a:ext cx="3802598" cy="3132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весн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620688"/>
            <a:ext cx="3672408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241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3608" y="663575"/>
            <a:ext cx="8100392" cy="7445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Демисезонная обувь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2700" dirty="0">
                <a:solidFill>
                  <a:schemeClr val="accent4">
                    <a:lumMod val="75000"/>
                  </a:schemeClr>
                </a:solidFill>
              </a:rPr>
              <a:t>( для осени и весны одновременно)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852" y="4252500"/>
            <a:ext cx="1924236" cy="1583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876458"/>
            <a:ext cx="1980283" cy="13201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3568" y="1559523"/>
            <a:ext cx="2074815" cy="1655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0533" y="3558660"/>
            <a:ext cx="1887849" cy="1591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8156" y="3664711"/>
            <a:ext cx="1839138" cy="1379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43608" y="5219741"/>
            <a:ext cx="202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сапоги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8144" y="530152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ботинки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9852" y="1854488"/>
            <a:ext cx="2098283" cy="1704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338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844824"/>
            <a:ext cx="42921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– ответ: </a:t>
            </a:r>
          </a:p>
        </p:txBody>
      </p:sp>
    </p:spTree>
    <p:extLst>
      <p:ext uri="{BB962C8B-B14F-4D97-AF65-F5344CB8AC3E}">
        <p14:creationId xmlns:p14="http://schemas.microsoft.com/office/powerpoint/2010/main" val="1339667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87063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7030A0"/>
                </a:solidFill>
              </a:rPr>
              <a:t>Обувь для:</a:t>
            </a:r>
            <a:br>
              <a:rPr lang="ru-RU" sz="3600" dirty="0">
                <a:solidFill>
                  <a:srgbClr val="7030A0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детей                           детская</a:t>
            </a:r>
            <a:r>
              <a:rPr lang="ru-RU" sz="3600" u="sng" dirty="0">
                <a:solidFill>
                  <a:schemeClr val="tx1"/>
                </a:solidFill>
              </a:rPr>
              <a:t/>
            </a:r>
            <a:br>
              <a:rPr lang="ru-RU" sz="3600" u="sng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зимы…                         домашняя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лета…                          зимняя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весны, лета…               спортивная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дома…                         летняя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спорта…                      мужская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праздников…              демисезонная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женщин…                    женская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- мужчин…                     праздничная          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051720" y="2519658"/>
            <a:ext cx="3394720" cy="46517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051720" y="3108840"/>
            <a:ext cx="3358716" cy="86179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75856" y="3539026"/>
            <a:ext cx="2376264" cy="1416317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104642" y="2542082"/>
            <a:ext cx="3384376" cy="145098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389005" y="3531630"/>
            <a:ext cx="3191107" cy="96259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347864" y="4990356"/>
            <a:ext cx="2160240" cy="99225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627784" y="5439429"/>
            <a:ext cx="2916324" cy="4705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2519772" y="4466766"/>
            <a:ext cx="2988332" cy="151584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V="1">
            <a:off x="2389005" y="2001760"/>
            <a:ext cx="2684145" cy="28757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75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47667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Для чего обувь необходима?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5466" y="16196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1. Предохраняет от травм.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466" y="322210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2. Защищает от переохлаждения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5656" y="4854707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3. Согревает ноги.</a:t>
            </a:r>
          </a:p>
        </p:txBody>
      </p:sp>
    </p:spTree>
    <p:extLst>
      <p:ext uri="{BB962C8B-B14F-4D97-AF65-F5344CB8AC3E}">
        <p14:creationId xmlns:p14="http://schemas.microsoft.com/office/powerpoint/2010/main" val="20527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24" y="404664"/>
            <a:ext cx="3180580" cy="24638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052" y="3933056"/>
            <a:ext cx="3143404" cy="26514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0034" y="3789040"/>
            <a:ext cx="3147870" cy="27979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4574" y="404665"/>
            <a:ext cx="3263890" cy="24294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941399" y="11038082"/>
            <a:ext cx="3644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</a:t>
            </a:r>
            <a:r>
              <a:rPr lang="ru-RU" sz="2800" b="1" dirty="0">
                <a:solidFill>
                  <a:srgbClr val="FF0000"/>
                </a:solidFill>
              </a:rPr>
              <a:t>Из кожи, резины, замши, войлока</a:t>
            </a:r>
            <a:r>
              <a:rPr lang="ru-RU" dirty="0"/>
              <a:t>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2974827"/>
            <a:ext cx="5647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фабриках и заводах.</a:t>
            </a:r>
          </a:p>
        </p:txBody>
      </p:sp>
    </p:spTree>
    <p:extLst>
      <p:ext uri="{BB962C8B-B14F-4D97-AF65-F5344CB8AC3E}">
        <p14:creationId xmlns:p14="http://schemas.microsoft.com/office/powerpoint/2010/main" val="370936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86a0bca8454ca6e90197c42b9865bc1f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3816424" cy="39536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he-cinema.net/uploads/posts/2016-07/1468962232-1890201931-sapozhnik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4222304" cy="3943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1208946"/>
            <a:ext cx="2098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обувщик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8144" y="1208946"/>
            <a:ext cx="23082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сапожник</a:t>
            </a:r>
          </a:p>
        </p:txBody>
      </p:sp>
    </p:spTree>
    <p:extLst>
      <p:ext uri="{BB962C8B-B14F-4D97-AF65-F5344CB8AC3E}">
        <p14:creationId xmlns:p14="http://schemas.microsoft.com/office/powerpoint/2010/main" val="296620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.tyt.by/n/lady.tut.by/05/0/chey_tuflya_00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5194" y="332656"/>
            <a:ext cx="623303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Медвежьегорске есть мастерская по ремонту обуви, и мы обязательно по возможности съедим на экскурсию.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220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2339" y="237210"/>
            <a:ext cx="4912592" cy="680300"/>
          </a:xfrm>
          <a:noFill/>
        </p:spPr>
        <p:txBody>
          <a:bodyPr>
            <a:normAutofit fontScale="90000"/>
          </a:bodyPr>
          <a:lstStyle/>
          <a:p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«Четвертый лишний»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9221" y="1052736"/>
            <a:ext cx="8410301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 descr="3c66087ff575ce77e915999727b19d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2" y="1323189"/>
            <a:ext cx="1944216" cy="1360951"/>
          </a:xfrm>
          <a:prstGeom prst="rect">
            <a:avLst/>
          </a:prstGeom>
        </p:spPr>
      </p:pic>
      <p:pic>
        <p:nvPicPr>
          <p:cNvPr id="18" name="Рисунок 17" descr="43adfdc27d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98304" y="1283336"/>
            <a:ext cx="1944216" cy="1368152"/>
          </a:xfrm>
          <a:prstGeom prst="rect">
            <a:avLst/>
          </a:prstGeom>
          <a:ln>
            <a:noFill/>
          </a:ln>
        </p:spPr>
      </p:pic>
      <p:pic>
        <p:nvPicPr>
          <p:cNvPr id="19" name="Рисунок 18" descr="sho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95292" y="1224351"/>
            <a:ext cx="1728192" cy="1440160"/>
          </a:xfrm>
          <a:prstGeom prst="rect">
            <a:avLst/>
          </a:prstGeom>
        </p:spPr>
      </p:pic>
      <p:pic>
        <p:nvPicPr>
          <p:cNvPr id="21" name="Рисунок 20" descr="i.jpg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94224" y="1276235"/>
            <a:ext cx="1428750" cy="1284734"/>
          </a:xfrm>
          <a:prstGeom prst="rect">
            <a:avLst/>
          </a:prstGeom>
        </p:spPr>
      </p:pic>
      <p:pic>
        <p:nvPicPr>
          <p:cNvPr id="22" name="Рисунок 21" descr="бутс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9" y="3284984"/>
            <a:ext cx="1619268" cy="1189955"/>
          </a:xfrm>
          <a:prstGeom prst="rect">
            <a:avLst/>
          </a:prstGeom>
        </p:spPr>
      </p:pic>
      <p:pic>
        <p:nvPicPr>
          <p:cNvPr id="23" name="Рисунок 22" descr="кед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9952" y="3068960"/>
            <a:ext cx="2592287" cy="1467759"/>
          </a:xfrm>
          <a:prstGeom prst="rect">
            <a:avLst/>
          </a:prstGeom>
        </p:spPr>
      </p:pic>
      <p:pic>
        <p:nvPicPr>
          <p:cNvPr id="25" name="Рисунок 24" descr="b_b4ea152a86f9881128b8bb935e5d4deb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14947" y="3092574"/>
            <a:ext cx="1584176" cy="1440160"/>
          </a:xfrm>
          <a:prstGeom prst="rect">
            <a:avLst/>
          </a:prstGeom>
        </p:spPr>
      </p:pic>
      <p:pic>
        <p:nvPicPr>
          <p:cNvPr id="27" name="Рисунок 26" descr="105_image_38_on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74846" y="4941168"/>
            <a:ext cx="1549082" cy="1466808"/>
          </a:xfrm>
          <a:prstGeom prst="rect">
            <a:avLst/>
          </a:prstGeom>
        </p:spPr>
      </p:pic>
      <p:pic>
        <p:nvPicPr>
          <p:cNvPr id="28" name="Рисунок 27" descr="9797993150c0181b9663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7984" y="4941168"/>
            <a:ext cx="1512168" cy="1440160"/>
          </a:xfrm>
          <a:prstGeom prst="rect">
            <a:avLst/>
          </a:prstGeom>
        </p:spPr>
      </p:pic>
      <p:pic>
        <p:nvPicPr>
          <p:cNvPr id="29" name="Рисунок 28" descr="валенки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72200" y="4941168"/>
            <a:ext cx="2147734" cy="1443947"/>
          </a:xfrm>
          <a:prstGeom prst="rect">
            <a:avLst/>
          </a:prstGeom>
        </p:spPr>
      </p:pic>
      <p:pic>
        <p:nvPicPr>
          <p:cNvPr id="3074" name="Picture 2" descr="http://haki2.ru/image/cache/catalog/kayri/495nu/495nu_3-600x6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36" y="3092722"/>
            <a:ext cx="1536497" cy="14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530" y="4941167"/>
            <a:ext cx="1619268" cy="144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6123" y="116632"/>
            <a:ext cx="5471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Волшебный мешочек.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86073"/>
            <a:ext cx="7704856" cy="5639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2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2076872" y="3613665"/>
            <a:ext cx="5330705" cy="54933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1399" y="11038082"/>
            <a:ext cx="3644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</a:t>
            </a:r>
            <a:r>
              <a:rPr lang="ru-RU" sz="2800" b="1" dirty="0">
                <a:solidFill>
                  <a:srgbClr val="FF0000"/>
                </a:solidFill>
              </a:rPr>
              <a:t>Из кожи, резины, замши, войлока</a:t>
            </a:r>
            <a:r>
              <a:rPr lang="ru-RU" dirty="0"/>
              <a:t>.)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b="16987"/>
          <a:stretch/>
        </p:blipFill>
        <p:spPr>
          <a:xfrm>
            <a:off x="611560" y="773416"/>
            <a:ext cx="8280920" cy="5895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115616" y="18864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        Из кожи, резины, ткани.</a:t>
            </a:r>
          </a:p>
        </p:txBody>
      </p:sp>
    </p:spTree>
    <p:extLst>
      <p:ext uri="{BB962C8B-B14F-4D97-AF65-F5344CB8AC3E}">
        <p14:creationId xmlns:p14="http://schemas.microsoft.com/office/powerpoint/2010/main" val="124689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527460"/>
            <a:ext cx="3960440" cy="1143000"/>
          </a:xfrm>
          <a:effectLst>
            <a:softEdge rad="1231900"/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Обувь бывает:</a:t>
            </a:r>
            <a:r>
              <a:rPr lang="ru-RU" sz="4400" dirty="0">
                <a:solidFill>
                  <a:srgbClr val="C00000"/>
                </a:solidFill>
              </a:rPr>
              <a:t/>
            </a:r>
            <a:br>
              <a:rPr lang="ru-RU" sz="4400" dirty="0">
                <a:solidFill>
                  <a:srgbClr val="C00000"/>
                </a:solidFill>
              </a:rPr>
            </a:br>
            <a:r>
              <a:rPr lang="ru-RU" sz="4400" dirty="0">
                <a:solidFill>
                  <a:srgbClr val="C00000"/>
                </a:solidFill>
              </a:rPr>
              <a:t/>
            </a:r>
            <a:br>
              <a:rPr lang="ru-RU" sz="4400" dirty="0">
                <a:solidFill>
                  <a:srgbClr val="C00000"/>
                </a:solidFill>
              </a:rPr>
            </a:b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1.кожаная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тканевая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резиновая</a:t>
            </a:r>
          </a:p>
        </p:txBody>
      </p:sp>
      <p:pic>
        <p:nvPicPr>
          <p:cNvPr id="6" name="Рисунок 5" descr="http://crumina.at.ua/_ph/4/49903074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23"/>
          <a:stretch/>
        </p:blipFill>
        <p:spPr bwMode="auto">
          <a:xfrm>
            <a:off x="6073564" y="1240740"/>
            <a:ext cx="2160240" cy="118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http://static.kiddyday.ru/media/upload_product/set_image_3/642ac54a-f54f-11e3-8588-002590a28eca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828" y="2915816"/>
            <a:ext cx="1731262" cy="1224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https://olxua-ring05.akamaized.net/images_slandocomua/84507461_1_644x461_rezinovye-sapogi-galoshi-sapogi-rezinovye-optom-dnepropetrovsk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841" y="4660231"/>
            <a:ext cx="1731262" cy="1296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Стрелка вправо 2"/>
          <p:cNvSpPr/>
          <p:nvPr/>
        </p:nvSpPr>
        <p:spPr>
          <a:xfrm>
            <a:off x="4139952" y="3573016"/>
            <a:ext cx="1512168" cy="962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876982" y="1782715"/>
            <a:ext cx="1977908" cy="67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4283968" y="5413384"/>
            <a:ext cx="157092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670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183222"/>
            <a:ext cx="6038721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 инструменты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для ухода за обувью.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18" y="1458263"/>
            <a:ext cx="3016125" cy="2434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8" descr="http://go4.imgsmail.ru/imgpreview?key=http%3A//galacentre.ru/Ftp/images/3Y1URAD.jpg&amp;mb=imgdb_preview_4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38" y="3478548"/>
            <a:ext cx="1905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go2.imgsmail.ru/imgpreview?key=http%3A//hozmarket.ru/src/img/s%5Fcat/1430.jpg&amp;mb=imgdb_preview_1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493" y="1023417"/>
            <a:ext cx="1905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 descr="http://go2.imgsmail.ru/imgpreview?key=http%3A//salton-prof.ru/images/mn2.png&amp;mb=imgdb_preview_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425" y="3892551"/>
            <a:ext cx="1990725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21753" y="4363652"/>
            <a:ext cx="2490129" cy="1872208"/>
          </a:xfrm>
          <a:prstGeom prst="rect">
            <a:avLst/>
          </a:prstGeom>
          <a:ln>
            <a:solidFill>
              <a:srgbClr val="99CC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660066"/>
                </a:solidFill>
              </a:rPr>
              <a:t>Щётка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</a:rPr>
              <a:t>Воск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</a:rPr>
              <a:t>Лопатка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</a:rPr>
              <a:t>Тряпочка</a:t>
            </a:r>
          </a:p>
          <a:p>
            <a:pPr algn="ctr"/>
            <a:endParaRPr lang="ru-RU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5712640"/>
            <a:ext cx="1152128" cy="523220"/>
          </a:xfrm>
          <a:prstGeom prst="rect">
            <a:avLst/>
          </a:prstGeom>
          <a:ln>
            <a:solidFill>
              <a:srgbClr val="99CC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Крем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40821" y="2194309"/>
            <a:ext cx="1355878" cy="63915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99CC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Губка</a:t>
            </a:r>
          </a:p>
        </p:txBody>
      </p:sp>
    </p:spTree>
    <p:extLst>
      <p:ext uri="{BB962C8B-B14F-4D97-AF65-F5344CB8AC3E}">
        <p14:creationId xmlns:p14="http://schemas.microsoft.com/office/powerpoint/2010/main" val="97890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84073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ухода за кожаной обувью.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69616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 Очистить от грязи и пыли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/>
            </a: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8561" y="2936457"/>
            <a:ext cx="5054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Почистить обувной щёткой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82260" y="4331630"/>
            <a:ext cx="2810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Нанести крем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331" y="5542491"/>
            <a:ext cx="5857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 Отполировать губкой или шерстяной тряпочкой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2831592"/>
            <a:ext cx="1639966" cy="10912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750" y="4273866"/>
            <a:ext cx="1719221" cy="1140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284" y="5586335"/>
            <a:ext cx="1639966" cy="1164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1384402"/>
            <a:ext cx="1639966" cy="1079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365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07281" y="4766695"/>
            <a:ext cx="1719263" cy="1139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78" y="2040950"/>
            <a:ext cx="1639966" cy="10912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78" y="722038"/>
            <a:ext cx="1639966" cy="1167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997" y="2142042"/>
            <a:ext cx="1639966" cy="10912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707" y="3495974"/>
            <a:ext cx="1719221" cy="1140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207" y="4870888"/>
            <a:ext cx="1639966" cy="1164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2872" y="3105884"/>
            <a:ext cx="1658256" cy="6462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192" y="975988"/>
            <a:ext cx="1874280" cy="64623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500218" y="966141"/>
            <a:ext cx="194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Очистить </a:t>
            </a:r>
          </a:p>
          <a:p>
            <a:pPr algn="ctr"/>
            <a:r>
              <a:rPr lang="ru-RU" dirty="0"/>
              <a:t>от грязи и пыли</a:t>
            </a:r>
            <a:br>
              <a:rPr lang="ru-RU" dirty="0"/>
            </a:b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73235" y="217130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Почистить обувной щёткой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99552" y="369666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Нанести крем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99552" y="4736444"/>
            <a:ext cx="1957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Отполировать губкой или шерстяной тряпочкой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637" y="866996"/>
            <a:ext cx="1984419" cy="104250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1637" y="2102675"/>
            <a:ext cx="2017951" cy="76816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5167" y="3356102"/>
            <a:ext cx="1950889" cy="95715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8164" y="4842790"/>
            <a:ext cx="1853345" cy="4938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0997" y="678033"/>
            <a:ext cx="1639966" cy="10775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109" y="3376464"/>
            <a:ext cx="1639966" cy="1079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225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893792"/>
          </a:xfrm>
          <a:solidFill>
            <a:schemeClr val="bg1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61206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4000" dirty="0">
                <a:solidFill>
                  <a:srgbClr val="FF0000"/>
                </a:solidFill>
              </a:rPr>
              <a:t>       </a:t>
            </a:r>
            <a:r>
              <a:rPr lang="ru-RU" sz="4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</a:t>
            </a:r>
          </a:p>
          <a:p>
            <a:pPr marL="0" indent="0">
              <a:buNone/>
            </a:pPr>
            <a:endParaRPr lang="ru-RU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3200" dirty="0"/>
              <a:t>  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1.Рабораем аккуратно, чтобы обувной крем не попадал на одежду, в глаза.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  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После работы убрать инвентарь, вымыть руки.</a:t>
            </a:r>
          </a:p>
        </p:txBody>
      </p:sp>
    </p:spTree>
    <p:extLst>
      <p:ext uri="{BB962C8B-B14F-4D97-AF65-F5344CB8AC3E}">
        <p14:creationId xmlns:p14="http://schemas.microsoft.com/office/powerpoint/2010/main" val="133837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83568" y="1196975"/>
            <a:ext cx="7776864" cy="5256213"/>
          </a:xfr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4" name="Picture 6" descr="http://pervye-shagi.ru/sites/default/files/35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104455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446765"/>
            <a:ext cx="5350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2308830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6187"/>
            <a:ext cx="8229600" cy="4389077"/>
          </a:xfrm>
        </p:spPr>
        <p:txBody>
          <a:bodyPr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just">
              <a:buNone/>
            </a:pPr>
            <a:r>
              <a:rPr lang="ru-RU" sz="64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 marL="0" indent="0" algn="just">
              <a:buNone/>
            </a:pPr>
            <a:endParaRPr lang="ru-RU" sz="6400" b="1" dirty="0">
              <a:solidFill>
                <a:srgbClr val="660066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ru-RU" sz="64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трудно…</a:t>
            </a:r>
          </a:p>
          <a:p>
            <a:pPr marL="0" indent="0" algn="just">
              <a:buNone/>
            </a:pPr>
            <a:endParaRPr lang="ru-RU" sz="6400" b="1" dirty="0">
              <a:solidFill>
                <a:srgbClr val="660066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ru-RU" sz="64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понял, что…</a:t>
            </a:r>
          </a:p>
          <a:p>
            <a:pPr marL="0" indent="0" algn="just">
              <a:buNone/>
            </a:pPr>
            <a:endParaRPr lang="ru-RU" sz="6400" b="1" dirty="0">
              <a:solidFill>
                <a:srgbClr val="660066"/>
              </a:solidFill>
              <a:latin typeface="+mj-lt"/>
            </a:endParaRPr>
          </a:p>
          <a:p>
            <a:pPr algn="ctr">
              <a:buNone/>
            </a:pP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408712" cy="1143000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Закончите фразу</a:t>
            </a:r>
          </a:p>
        </p:txBody>
      </p:sp>
    </p:spTree>
    <p:extLst>
      <p:ext uri="{BB962C8B-B14F-4D97-AF65-F5344CB8AC3E}">
        <p14:creationId xmlns:p14="http://schemas.microsoft.com/office/powerpoint/2010/main" val="329097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</a:p>
          <a:p>
            <a:pPr algn="ctr">
              <a:buNone/>
            </a:pPr>
            <a:r>
              <a:rPr lang="ru-RU" sz="88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21324776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prezentaciya_k_uroku_sbo_obuv_i_uhod_za_ney</Template>
  <TotalTime>2534</TotalTime>
  <Words>507</Words>
  <Application>Microsoft Office PowerPoint</Application>
  <PresentationFormat>Экран (4:3)</PresentationFormat>
  <Paragraphs>211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Аспект</vt:lpstr>
      <vt:lpstr>Открытая</vt:lpstr>
      <vt:lpstr>«Виды обуви и её назначение. Уход за обувью.»</vt:lpstr>
      <vt:lpstr>Презентация PowerPoint</vt:lpstr>
      <vt:lpstr>Презентация PowerPoint</vt:lpstr>
      <vt:lpstr>Презентация PowerPoint</vt:lpstr>
      <vt:lpstr>                Варежки для ног? </vt:lpstr>
      <vt:lpstr> Два братца, не могут расстаться, Утром – в дорогу, ночью – на пороге.</vt:lpstr>
      <vt:lpstr>Презентация PowerPoint</vt:lpstr>
      <vt:lpstr>Презентация PowerPoint</vt:lpstr>
      <vt:lpstr>Презентация PowerPoint</vt:lpstr>
      <vt:lpstr>Презентация PowerPoint</vt:lpstr>
      <vt:lpstr>«Виды обуви и её назначение. Уход за обувью.»</vt:lpstr>
      <vt:lpstr>Презентация PowerPoint</vt:lpstr>
      <vt:lpstr> Зимняя обувь.</vt:lpstr>
      <vt:lpstr>Презентация PowerPoint</vt:lpstr>
      <vt:lpstr>Летняя обувь.</vt:lpstr>
      <vt:lpstr>Презентация PowerPoint</vt:lpstr>
      <vt:lpstr>Демисезонная обувь ( для осени и весны одновременно)</vt:lpstr>
      <vt:lpstr>Презентация PowerPoint</vt:lpstr>
      <vt:lpstr>  Обувь для: - детей                           детская - зимы…                         домашняя - лета…                          зимняя - весны, лета…               спортивная - дома…                         летняя - спорта…                      мужская - праздников…              демисезонная - женщин…                    женская - мужчин…                     праздничная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«Четвертый лишний»</vt:lpstr>
      <vt:lpstr>Презентация PowerPoint</vt:lpstr>
      <vt:lpstr>Презентация PowerPoint</vt:lpstr>
      <vt:lpstr>   Обувь бывает:  1.кожаная   2. тканевая   3. резиновая</vt:lpstr>
      <vt:lpstr>  Средства и инструменты        для ухода за обувью.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Закончите фразу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«Виды обуви и её назначение. Уход за обувью.»</dc:title>
  <dc:creator>Алевтина Андреевна</dc:creator>
  <cp:lastModifiedBy>dou13</cp:lastModifiedBy>
  <cp:revision>214</cp:revision>
  <dcterms:created xsi:type="dcterms:W3CDTF">2017-09-06T19:04:14Z</dcterms:created>
  <dcterms:modified xsi:type="dcterms:W3CDTF">2024-01-31T08:32:24Z</dcterms:modified>
</cp:coreProperties>
</file>